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61" r:id="rId2"/>
    <p:sldId id="256" r:id="rId3"/>
    <p:sldId id="257" r:id="rId4"/>
    <p:sldId id="267" r:id="rId5"/>
    <p:sldId id="363" r:id="rId6"/>
    <p:sldId id="311" r:id="rId7"/>
    <p:sldId id="310" r:id="rId8"/>
    <p:sldId id="321" r:id="rId9"/>
    <p:sldId id="322" r:id="rId10"/>
    <p:sldId id="312" r:id="rId11"/>
    <p:sldId id="270" r:id="rId12"/>
    <p:sldId id="365" r:id="rId13"/>
    <p:sldId id="366" r:id="rId14"/>
    <p:sldId id="364" r:id="rId15"/>
    <p:sldId id="367" r:id="rId16"/>
    <p:sldId id="323" r:id="rId17"/>
    <p:sldId id="300" r:id="rId18"/>
    <p:sldId id="412" r:id="rId19"/>
    <p:sldId id="268" r:id="rId20"/>
    <p:sldId id="368" r:id="rId21"/>
    <p:sldId id="266" r:id="rId22"/>
    <p:sldId id="313" r:id="rId23"/>
    <p:sldId id="411" r:id="rId24"/>
    <p:sldId id="273" r:id="rId25"/>
    <p:sldId id="275" r:id="rId26"/>
    <p:sldId id="317" r:id="rId27"/>
    <p:sldId id="262" r:id="rId28"/>
    <p:sldId id="318" r:id="rId29"/>
    <p:sldId id="280" r:id="rId30"/>
    <p:sldId id="307" r:id="rId31"/>
    <p:sldId id="260" r:id="rId32"/>
    <p:sldId id="327" r:id="rId33"/>
    <p:sldId id="263" r:id="rId34"/>
    <p:sldId id="414" r:id="rId35"/>
    <p:sldId id="308" r:id="rId36"/>
    <p:sldId id="314" r:id="rId37"/>
    <p:sldId id="289" r:id="rId38"/>
    <p:sldId id="328" r:id="rId39"/>
    <p:sldId id="27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1">
          <p15:clr>
            <a:srgbClr val="A4A3A4"/>
          </p15:clr>
        </p15:guide>
        <p15:guide id="2" pos="29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4" autoAdjust="0"/>
    <p:restoredTop sz="82771" autoAdjust="0"/>
  </p:normalViewPr>
  <p:slideViewPr>
    <p:cSldViewPr>
      <p:cViewPr varScale="1">
        <p:scale>
          <a:sx n="60" d="100"/>
          <a:sy n="60" d="100"/>
        </p:scale>
        <p:origin x="1662" y="60"/>
      </p:cViewPr>
      <p:guideLst>
        <p:guide orient="horz" pos="2141"/>
        <p:guide pos="29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036654272382599"/>
          <c:y val="4.36507936507936E-2"/>
          <c:w val="0.50491123505395197"/>
          <c:h val="0.804040744906887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4367209154679E-2"/>
                  <c:y val="0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/>
                      <a:t>7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538-46A6-9019-799A40E1C060}"/>
                </c:ext>
              </c:extLst>
            </c:dLbl>
            <c:dLbl>
              <c:idx val="1"/>
              <c:layout>
                <c:manualLayout>
                  <c:x val="2.0485245461630899E-2"/>
                  <c:y val="0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uk-UA" altLang="en-US" sz="1200"/>
                      <a:t>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538-46A6-9019-799A40E1C060}"/>
                </c:ext>
              </c:extLst>
            </c:dLbl>
            <c:dLbl>
              <c:idx val="2"/>
              <c:layout>
                <c:manualLayout>
                  <c:x val="2.4582294553957201E-2"/>
                  <c:y val="-9.4483549446886892E-3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/>
                      <a:t>4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538-46A6-9019-799A40E1C060}"/>
                </c:ext>
              </c:extLst>
            </c:dLbl>
            <c:dLbl>
              <c:idx val="3"/>
              <c:layout>
                <c:manualLayout>
                  <c:x val="1.3213598300212501E-2"/>
                  <c:y val="1.4897579143389199E-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 </a:t>
                    </a:r>
                    <a:r>
                      <a:rPr lang="uk-UA" altLang="en-US" sz="1200" dirty="0"/>
                      <a:t>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538-46A6-9019-799A40E1C060}"/>
                </c:ext>
              </c:extLst>
            </c:dLbl>
            <c:dLbl>
              <c:idx val="4"/>
              <c:layout>
                <c:manualLayout>
                  <c:x val="2.8679343646283401E-2"/>
                  <c:y val="0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uk-UA" altLang="en-US" sz="1200"/>
                      <a:t>7</a:t>
                    </a:r>
                    <a:endParaRPr lang="uk-UA" altLang="en-US" sz="1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482284887924799E-2"/>
                      <c:h val="0.11719939117199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E538-46A6-9019-799A40E1C0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1" i="0" u="none" strike="noStrike" kern="1200" baseline="0">
                    <a:solidFill>
                      <a:schemeClr val="dk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спеціаліст</c:v>
                </c:pt>
                <c:pt idx="1">
                  <c:v>спеціаліст ІІ категорії</c:v>
                </c:pt>
                <c:pt idx="2">
                  <c:v>спеціаліст І категорії</c:v>
                </c:pt>
                <c:pt idx="3">
                  <c:v>спеціаліст вищої категорії</c:v>
                </c:pt>
                <c:pt idx="4">
                  <c:v>вихователь-методист</c:v>
                </c:pt>
                <c:pt idx="5">
                  <c:v>старший вихователь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</c:v>
                </c:pt>
                <c:pt idx="1">
                  <c:v>3</c:v>
                </c:pt>
                <c:pt idx="2">
                  <c:v>3</c:v>
                </c:pt>
                <c:pt idx="3">
                  <c:v>9</c:v>
                </c:pt>
                <c:pt idx="4">
                  <c:v>7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38-46A6-9019-799A40E1C0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16734080"/>
        <c:axId val="317040512"/>
      </c:barChart>
      <c:catAx>
        <c:axId val="316734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pPr>
            <a:endParaRPr lang="ru-UA"/>
          </a:p>
        </c:txPr>
        <c:crossAx val="317040512"/>
        <c:crosses val="autoZero"/>
        <c:auto val="1"/>
        <c:lblAlgn val="ctr"/>
        <c:lblOffset val="100"/>
        <c:noMultiLvlLbl val="0"/>
      </c:catAx>
      <c:valAx>
        <c:axId val="31704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316734080"/>
        <c:crosses val="autoZero"/>
        <c:crossBetween val="between"/>
      </c:valAx>
      <c:spPr>
        <a:solidFill>
          <a:schemeClr val="accent5">
            <a:tint val="2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  <a:ln w="57151" cap="flat" cmpd="sng" algn="ctr">
      <a:solidFill>
        <a:schemeClr val="accent5"/>
      </a:solidFill>
      <a:prstDash val="solid"/>
      <a:round/>
    </a:ln>
    <a:effectLst/>
  </c:spPr>
  <c:txPr>
    <a:bodyPr/>
    <a:lstStyle/>
    <a:p>
      <a:pPr>
        <a:defRPr lang="en-US">
          <a:solidFill>
            <a:schemeClr val="dk1"/>
          </a:solidFill>
          <a:latin typeface="+mn-lt"/>
          <a:ea typeface="+mn-ea"/>
          <a:cs typeface="+mn-cs"/>
        </a:defRPr>
      </a:pPr>
      <a:endParaRPr lang="ru-UA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9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A591-47C1-A5C0-9E2CB10A5B88}"/>
              </c:ext>
            </c:extLst>
          </c:dPt>
          <c:dPt>
            <c:idx val="1"/>
            <c:bubble3D val="0"/>
            <c:spPr>
              <a:solidFill>
                <a:srgbClr val="E68422"/>
              </a:solidFill>
            </c:spPr>
            <c:extLst>
              <c:ext xmlns:c16="http://schemas.microsoft.com/office/drawing/2014/chart" uri="{C3380CC4-5D6E-409C-BE32-E72D297353CC}">
                <c16:uniqueId val="{00000003-A591-47C1-A5C0-9E2CB10A5B8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17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591-47C1-A5C0-9E2CB10A5B88}"/>
                </c:ext>
              </c:extLst>
            </c:dLbl>
            <c:dLbl>
              <c:idx val="1"/>
              <c:layout>
                <c:manualLayout>
                  <c:x val="0.10343315141873299"/>
                  <c:y val="3.50897414418942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uk-UA" altLang="en-US"/>
                      <a:t>7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591-47C1-A5C0-9E2CB10A5B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вища освіта</c:v>
                </c:pt>
                <c:pt idx="1">
                  <c:v>середня спеціальна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91-47C1-A5C0-9E2CB10A5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t"/>
      <c:overlay val="0"/>
      <c:txPr>
        <a:bodyPr rot="0" spcFirstLastPara="0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solidFill>
      <a:srgbClr val="9BBB59">
        <a:lumMod val="40000"/>
        <a:lumOff val="60000"/>
      </a:srgbClr>
    </a:solidFill>
    <a:ln w="57164" cap="flat" cmpd="sng" algn="ctr">
      <a:solidFill>
        <a:srgbClr val="9BBB59">
          <a:lumMod val="75000"/>
        </a:srgbClr>
      </a:solidFill>
      <a:prstDash val="solid"/>
      <a:round/>
    </a:ln>
    <a:effectLst/>
  </c:spPr>
  <c:txPr>
    <a:bodyPr/>
    <a:lstStyle/>
    <a:p>
      <a:pPr>
        <a:defRPr lang="en-US">
          <a:solidFill>
            <a:schemeClr val="dk1"/>
          </a:solidFill>
          <a:latin typeface="+mn-lt"/>
          <a:ea typeface="+mn-ea"/>
          <a:cs typeface="+mn-cs"/>
        </a:defRPr>
      </a:pPr>
      <a:endParaRPr lang="ru-UA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4204180761558"/>
          <c:y val="5.8908045977011499E-2"/>
          <c:w val="0.78572295949345095"/>
          <c:h val="0.49775862068965498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BA4-4A3A-A6C1-61A5598D557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BA4-4A3A-A6C1-61A5598D557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BA4-4A3A-A6C1-61A5598D557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BA4-4A3A-A6C1-61A5598D557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BA4-4A3A-A6C1-61A5598D557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BA4-4A3A-A6C1-61A5598D5578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BA4-4A3A-A6C1-61A5598D5578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BA4-4A3A-A6C1-61A5598D5578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EBA4-4A3A-A6C1-61A5598D5578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EBA4-4A3A-A6C1-61A5598D5578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EBA4-4A3A-A6C1-61A5598D5578}"/>
              </c:ext>
            </c:extLst>
          </c:dPt>
          <c:dLbls>
            <c:dLbl>
              <c:idx val="0"/>
              <c:layout>
                <c:manualLayout>
                  <c:x val="-2.482929857231530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4</a:t>
                    </a:r>
                    <a:r>
                      <a:rPr lang="ru-RU" altLang="en-US" sz="1000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BA4-4A3A-A6C1-61A5598D5578}"/>
                </c:ext>
              </c:extLst>
            </c:dLbl>
            <c:dLbl>
              <c:idx val="2"/>
              <c:layout>
                <c:manualLayout>
                  <c:x val="2.732240437158469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A4-4A3A-A6C1-61A5598D557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altLang="en-US" sz="1000" dirty="0"/>
                      <a:t>56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BA4-4A3A-A6C1-61A5598D557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000" dirty="0"/>
                      <a:t>4</a:t>
                    </a:r>
                    <a:r>
                      <a:rPr lang="ru-RU" altLang="en-US" sz="1000" dirty="0"/>
                      <a:t>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EBA4-4A3A-A6C1-61A5598D5578}"/>
                </c:ext>
              </c:extLst>
            </c:dLbl>
            <c:dLbl>
              <c:idx val="5"/>
              <c:layout>
                <c:manualLayout>
                  <c:x val="-2.314814814814809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altLang="en-US" sz="1000" dirty="0"/>
                      <a:t>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BA4-4A3A-A6C1-61A5598D557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 altLang="en-US" sz="1000" dirty="0"/>
                      <a:t>59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EBA4-4A3A-A6C1-61A5598D557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z="1000" dirty="0"/>
                      <a:t>4</a:t>
                    </a:r>
                    <a:r>
                      <a:rPr lang="ru-RU" altLang="en-US" sz="1000" dirty="0"/>
                      <a:t>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BA4-4A3A-A6C1-61A5598D557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ru-RU" altLang="en-US" sz="1000" dirty="0"/>
                      <a:t>4</a:t>
                    </a:r>
                    <a:r>
                      <a:rPr lang="en-US" sz="1000" dirty="0"/>
                      <a:t>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EBA4-4A3A-A6C1-61A5598D5578}"/>
                </c:ext>
              </c:extLst>
            </c:dLbl>
            <c:dLbl>
              <c:idx val="9"/>
              <c:layout>
                <c:manualLayout>
                  <c:x val="2.0833333333333301E-2"/>
                  <c:y val="-3.7140204271123799E-3"/>
                </c:manualLayout>
              </c:layout>
              <c:tx>
                <c:rich>
                  <a:bodyPr/>
                  <a:lstStyle/>
                  <a:p>
                    <a:r>
                      <a:rPr lang="ru-RU" altLang="en-US" sz="1000" dirty="0"/>
                      <a:t>52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EBA4-4A3A-A6C1-61A5598D5578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ru-RU" altLang="en-US" sz="1000"/>
                      <a:t>50</a:t>
                    </a:r>
                    <a:endParaRPr lang="ru-RU" altLang="en-US" sz="10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EBA4-4A3A-A6C1-61A5598D55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Вишенька</c:v>
                </c:pt>
                <c:pt idx="1">
                  <c:v>Маргаритка</c:v>
                </c:pt>
                <c:pt idx="2">
                  <c:v>Трояндочка</c:v>
                </c:pt>
                <c:pt idx="3">
                  <c:v>Кульбабка</c:v>
                </c:pt>
                <c:pt idx="4">
                  <c:v>Зернятко</c:v>
                </c:pt>
                <c:pt idx="5">
                  <c:v>Світлячок</c:v>
                </c:pt>
                <c:pt idx="6">
                  <c:v>Хаверім</c:v>
                </c:pt>
                <c:pt idx="7">
                  <c:v>Левенятко </c:v>
                </c:pt>
                <c:pt idx="8">
                  <c:v>Капризуля</c:v>
                </c:pt>
                <c:pt idx="9">
                  <c:v>Лілея</c:v>
                </c:pt>
                <c:pt idx="10">
                  <c:v>Жоржинка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47</c:v>
                </c:pt>
                <c:pt idx="1">
                  <c:v>55</c:v>
                </c:pt>
                <c:pt idx="2">
                  <c:v>60</c:v>
                </c:pt>
                <c:pt idx="3">
                  <c:v>56</c:v>
                </c:pt>
                <c:pt idx="4">
                  <c:v>45</c:v>
                </c:pt>
                <c:pt idx="5">
                  <c:v>50</c:v>
                </c:pt>
                <c:pt idx="6">
                  <c:v>59</c:v>
                </c:pt>
                <c:pt idx="7">
                  <c:v>45</c:v>
                </c:pt>
                <c:pt idx="8">
                  <c:v>41</c:v>
                </c:pt>
                <c:pt idx="9">
                  <c:v>52</c:v>
                </c:pt>
                <c:pt idx="1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BA4-4A3A-A6C1-61A5598D5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3309952"/>
        <c:axId val="323311488"/>
      </c:barChart>
      <c:catAx>
        <c:axId val="323309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" charset="-122"/>
                <a:ea typeface="+mn-ea"/>
                <a:cs typeface="Times New Roman" panose="02020603050405020304" pitchFamily="1" charset="-122"/>
              </a:defRPr>
            </a:pPr>
            <a:endParaRPr lang="ru-UA"/>
          </a:p>
        </c:txPr>
        <c:crossAx val="323311488"/>
        <c:crosses val="autoZero"/>
        <c:auto val="1"/>
        <c:lblAlgn val="ctr"/>
        <c:lblOffset val="100"/>
        <c:noMultiLvlLbl val="0"/>
      </c:catAx>
      <c:valAx>
        <c:axId val="323311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32330995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ln w="9525" cap="flat" cmpd="sng" algn="ctr">
      <a:solidFill>
        <a:srgbClr val="00B050"/>
      </a:solidFill>
      <a:prstDash val="solid"/>
      <a:round/>
    </a:ln>
  </c:spPr>
  <c:txPr>
    <a:bodyPr/>
    <a:lstStyle/>
    <a:p>
      <a:pPr>
        <a:defRPr lang="en-US"/>
      </a:pPr>
      <a:endParaRPr lang="ru-UA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5128B-ADD0-4996-97F4-8550D101A90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C657A-0F47-46DA-B96B-FB5B9BE810F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C657A-0F47-46DA-B96B-FB5B9BE810F1}" type="slidenum">
              <a:rPr lang="ru-RU" smtClean="0"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FC6C8AA-5C7C-4193-B865-3C9290C4BB97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FC6C8AA-5C7C-4193-B865-3C9290C4BB97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58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65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894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53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3" y="-33924"/>
            <a:ext cx="9194961" cy="689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892899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Зв</a:t>
            </a:r>
            <a:r>
              <a:rPr lang="uk-UA" sz="3600" b="1" dirty="0" err="1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іт</a:t>
            </a:r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 керівника</a:t>
            </a:r>
            <a:r>
              <a:rPr lang="ru-RU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 ДНЗ №25  </a:t>
            </a:r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ЦРД «Малюк» </a:t>
            </a:r>
          </a:p>
          <a:p>
            <a:pPr lvl="0" algn="ctr"/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 20</a:t>
            </a:r>
            <a:r>
              <a:rPr lang="en-US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uk-UA" altLang="en-US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/20</a:t>
            </a:r>
            <a:r>
              <a:rPr lang="en-US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uk-UA" altLang="en-US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uk-UA" sz="3600" b="1" dirty="0" err="1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н.р</a:t>
            </a:r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sz="3600" b="1" dirty="0">
              <a:ln w="11430"/>
              <a:gradFill>
                <a:gsLst>
                  <a:gs pos="0">
                    <a:srgbClr val="F3A447">
                      <a:tint val="70000"/>
                      <a:satMod val="245000"/>
                    </a:srgbClr>
                  </a:gs>
                  <a:gs pos="75000">
                    <a:srgbClr val="F3A447">
                      <a:tint val="90000"/>
                      <a:shade val="60000"/>
                      <a:satMod val="240000"/>
                    </a:srgbClr>
                  </a:gs>
                  <a:gs pos="100000">
                    <a:srgbClr val="F3A44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3" descr="D:\Державна атестація\фото садыка\IMAG4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14" y="1700808"/>
            <a:ext cx="7466370" cy="4465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-2707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юзер\Desktop\20171215_171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3"/>
          <a:stretch>
            <a:fillRect/>
          </a:stretch>
        </p:blipFill>
        <p:spPr bwMode="auto">
          <a:xfrm>
            <a:off x="1335150" y="-12484768"/>
            <a:ext cx="4119455" cy="40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65" y="93980"/>
            <a:ext cx="2293620" cy="305943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295" y="-27305"/>
            <a:ext cx="4250055" cy="31877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rcRect t="27378"/>
          <a:stretch>
            <a:fillRect/>
          </a:stretch>
        </p:blipFill>
        <p:spPr>
          <a:xfrm>
            <a:off x="251460" y="2924810"/>
            <a:ext cx="3834765" cy="371411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43530" y="260985"/>
            <a:ext cx="2264410" cy="1202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Ділова гра</a:t>
            </a:r>
          </a:p>
          <a:p>
            <a:pPr algn="ctr"/>
            <a:r>
              <a:rPr lang="uk-UA" altLang="ru-RU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“Фізкультурно-оздоровчий марафон”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3755" y="3213100"/>
            <a:ext cx="4329430" cy="32473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3" y="-5691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605" y="116840"/>
            <a:ext cx="4185285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Конкурс-огляд </a:t>
            </a:r>
          </a:p>
          <a:p>
            <a:pPr algn="ctr"/>
            <a:r>
              <a:rPr lang="uk-UA" sz="1600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на кращий  фізкультурний куточок</a:t>
            </a:r>
          </a:p>
        </p:txBody>
      </p:sp>
      <p:pic>
        <p:nvPicPr>
          <p:cNvPr id="8" name="Изображение 7" descr="Вишенька"/>
          <p:cNvPicPr>
            <a:picLocks noChangeAspect="1"/>
          </p:cNvPicPr>
          <p:nvPr/>
        </p:nvPicPr>
        <p:blipFill>
          <a:blip r:embed="rId3"/>
          <a:srcRect b="11613"/>
          <a:stretch>
            <a:fillRect/>
          </a:stretch>
        </p:blipFill>
        <p:spPr>
          <a:xfrm>
            <a:off x="251460" y="1917065"/>
            <a:ext cx="3608705" cy="4253230"/>
          </a:xfrm>
          <a:prstGeom prst="rect">
            <a:avLst/>
          </a:prstGeom>
        </p:spPr>
      </p:pic>
      <p:pic>
        <p:nvPicPr>
          <p:cNvPr id="9" name="Изображение 8" descr="жоржинкам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235" y="188595"/>
            <a:ext cx="2568575" cy="3425825"/>
          </a:xfrm>
          <a:prstGeom prst="rect">
            <a:avLst/>
          </a:prstGeom>
        </p:spPr>
      </p:pic>
      <p:pic>
        <p:nvPicPr>
          <p:cNvPr id="10" name="Изображение 9" descr="Зернятк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200" y="3645535"/>
            <a:ext cx="4200525" cy="31508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" y="-2707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 descr="капризул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" y="116840"/>
            <a:ext cx="3837305" cy="2880360"/>
          </a:xfrm>
          <a:prstGeom prst="rect">
            <a:avLst/>
          </a:prstGeom>
        </p:spPr>
      </p:pic>
      <p:pic>
        <p:nvPicPr>
          <p:cNvPr id="7" name="Изображение 6" descr="кульбабка"/>
          <p:cNvPicPr>
            <a:picLocks noChangeAspect="1"/>
          </p:cNvPicPr>
          <p:nvPr/>
        </p:nvPicPr>
        <p:blipFill>
          <a:blip r:embed="rId4"/>
          <a:srcRect t="23007"/>
          <a:stretch>
            <a:fillRect/>
          </a:stretch>
        </p:blipFill>
        <p:spPr>
          <a:xfrm>
            <a:off x="4427855" y="54610"/>
            <a:ext cx="2926715" cy="3004820"/>
          </a:xfrm>
          <a:prstGeom prst="rect">
            <a:avLst/>
          </a:prstGeom>
        </p:spPr>
      </p:pic>
      <p:pic>
        <p:nvPicPr>
          <p:cNvPr id="8" name="Изображение 7" descr="трояндочка фізкуточо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05" y="3285490"/>
            <a:ext cx="4108450" cy="3081655"/>
          </a:xfrm>
          <a:prstGeom prst="rect">
            <a:avLst/>
          </a:prstGeom>
        </p:spPr>
      </p:pic>
      <p:pic>
        <p:nvPicPr>
          <p:cNvPr id="9" name="Изображение 8" descr="хаверы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335" y="2637155"/>
            <a:ext cx="3018790" cy="40252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7" y="233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ліле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05" y="116840"/>
            <a:ext cx="2355215" cy="3172460"/>
          </a:xfrm>
          <a:prstGeom prst="rect">
            <a:avLst/>
          </a:prstGeom>
        </p:spPr>
      </p:pic>
      <p:pic>
        <p:nvPicPr>
          <p:cNvPr id="5" name="Изображение 4" descr="маргаритка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5" y="-27305"/>
            <a:ext cx="4588510" cy="3444240"/>
          </a:xfrm>
          <a:prstGeom prst="rect">
            <a:avLst/>
          </a:prstGeom>
        </p:spPr>
      </p:pic>
      <p:pic>
        <p:nvPicPr>
          <p:cNvPr id="6" name="Изображение 5" descr="світлячо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330" y="3572510"/>
            <a:ext cx="4598670" cy="3035300"/>
          </a:xfrm>
          <a:prstGeom prst="rect">
            <a:avLst/>
          </a:prstGeom>
        </p:spPr>
      </p:pic>
      <p:pic>
        <p:nvPicPr>
          <p:cNvPr id="7" name="Изображение 6" descr="хаверым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495" y="3416935"/>
            <a:ext cx="2517140" cy="33566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660" y="66040"/>
            <a:ext cx="8644890" cy="1058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Відкриті перегляди до педради “Збереження та зміцнення здоров’я дошкільнят засобами доров’язбережувальних технологій”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5" name="Изображение 4" descr="подорож ы краъну здоров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981075"/>
            <a:ext cx="3834765" cy="287655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755" y="930910"/>
            <a:ext cx="3968750" cy="2976880"/>
          </a:xfrm>
          <a:prstGeom prst="rect">
            <a:avLst/>
          </a:prstGeom>
        </p:spPr>
      </p:pic>
      <p:pic>
        <p:nvPicPr>
          <p:cNvPr id="7" name="Изображение 6" descr="заняття кульбабки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05" y="4005580"/>
            <a:ext cx="3627120" cy="2721610"/>
          </a:xfrm>
          <a:prstGeom prst="rect">
            <a:avLst/>
          </a:prstGeom>
        </p:spPr>
      </p:pic>
      <p:pic>
        <p:nvPicPr>
          <p:cNvPr id="8" name="Изображение 7" descr="зернятко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755" y="3573145"/>
            <a:ext cx="3612515" cy="29991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3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 descr="изображение_viber_2021-11-19_14-07-47-6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035" y="45085"/>
            <a:ext cx="3021330" cy="4029075"/>
          </a:xfrm>
          <a:prstGeom prst="rect">
            <a:avLst/>
          </a:prstGeom>
        </p:spPr>
      </p:pic>
      <p:pic>
        <p:nvPicPr>
          <p:cNvPr id="6" name="Изображение 5" descr="Капризуля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15" y="45085"/>
            <a:ext cx="3148965" cy="4199890"/>
          </a:xfrm>
          <a:prstGeom prst="rect">
            <a:avLst/>
          </a:prstGeom>
        </p:spPr>
      </p:pic>
      <p:pic>
        <p:nvPicPr>
          <p:cNvPr id="7" name="Изображение 6" descr="свытлячок"/>
          <p:cNvPicPr>
            <a:picLocks noChangeAspect="1"/>
          </p:cNvPicPr>
          <p:nvPr/>
        </p:nvPicPr>
        <p:blipFill>
          <a:blip r:embed="rId5"/>
          <a:srcRect b="11248"/>
          <a:stretch>
            <a:fillRect/>
          </a:stretch>
        </p:blipFill>
        <p:spPr>
          <a:xfrm>
            <a:off x="2051685" y="2925445"/>
            <a:ext cx="5775960" cy="3848100"/>
          </a:xfrm>
          <a:prstGeom prst="decagon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99" y="10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Зимові  свята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Изображение 6" descr="изображение_viber_2021-12-20_14-36-10-0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405130"/>
            <a:ext cx="4008755" cy="3004185"/>
          </a:xfrm>
          <a:prstGeom prst="rect">
            <a:avLst/>
          </a:prstGeom>
        </p:spPr>
      </p:pic>
      <p:pic>
        <p:nvPicPr>
          <p:cNvPr id="9" name="Изображение 8" descr="изображение_viber_2021-12-20_13-24-46-8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245" y="621030"/>
            <a:ext cx="3609975" cy="2707640"/>
          </a:xfrm>
          <a:prstGeom prst="rect">
            <a:avLst/>
          </a:prstGeom>
        </p:spPr>
      </p:pic>
      <p:pic>
        <p:nvPicPr>
          <p:cNvPr id="11" name="Изображение 10" descr="изображение_viber_2021-12-24_10-41-47-0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00" y="3574415"/>
            <a:ext cx="3938270" cy="2954020"/>
          </a:xfrm>
          <a:prstGeom prst="rect">
            <a:avLst/>
          </a:prstGeom>
        </p:spPr>
      </p:pic>
      <p:pic>
        <p:nvPicPr>
          <p:cNvPr id="12" name="Изображение 11" descr="изображение_viber_2021-12-22_13-36-09-6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50" y="3691255"/>
            <a:ext cx="3627120" cy="27203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9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 descr="изображение_viber_2021-12-23_18-34-44-0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" y="116840"/>
            <a:ext cx="3523615" cy="2646045"/>
          </a:xfrm>
          <a:prstGeom prst="rect">
            <a:avLst/>
          </a:prstGeom>
        </p:spPr>
      </p:pic>
      <p:pic>
        <p:nvPicPr>
          <p:cNvPr id="7" name="Изображение 6" descr="норічна ніч у іграшковому магазині Трояндочк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810" y="3141345"/>
            <a:ext cx="4672965" cy="3505200"/>
          </a:xfrm>
          <a:prstGeom prst="rect">
            <a:avLst/>
          </a:prstGeom>
        </p:spPr>
      </p:pic>
      <p:pic>
        <p:nvPicPr>
          <p:cNvPr id="8" name="Изображение 7" descr="изображение_viber_2021-12-23_13-47-04-3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15" y="3573145"/>
            <a:ext cx="3800475" cy="2851150"/>
          </a:xfrm>
          <a:prstGeom prst="rect">
            <a:avLst/>
          </a:prstGeom>
        </p:spPr>
      </p:pic>
      <p:pic>
        <p:nvPicPr>
          <p:cNvPr id="9" name="Изображение 8" descr="изображение_viber_2021-12-23_18-38-40-0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710" y="45085"/>
            <a:ext cx="4064635" cy="30518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87524" y="3068947"/>
            <a:ext cx="471908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Навчання  пожежникі</a:t>
            </a:r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в</a:t>
            </a:r>
          </a:p>
        </p:txBody>
      </p:sp>
      <p:pic>
        <p:nvPicPr>
          <p:cNvPr id="4" name="Изображение 3" descr="навчання пожежник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" y="3573145"/>
            <a:ext cx="5716270" cy="3215640"/>
          </a:xfrm>
          <a:prstGeom prst="rect">
            <a:avLst/>
          </a:prstGeom>
        </p:spPr>
      </p:pic>
      <p:pic>
        <p:nvPicPr>
          <p:cNvPr id="5" name="Изображение 4" descr="изображение_viber_2021-12-30_13-26-57-8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680" y="116840"/>
            <a:ext cx="5361305" cy="30162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1870" y="401955"/>
            <a:ext cx="67932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srgbClr val="006600"/>
                </a:solidFill>
              </a:rPr>
              <a:t>  </a:t>
            </a:r>
            <a:r>
              <a:rPr lang="uk-UA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" name="Изображение 3" descr="изображение_viber_2022-02-21_05-16-08-6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35" y="843915"/>
            <a:ext cx="7337425" cy="59531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660" y="66040"/>
            <a:ext cx="8644890" cy="1058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Відкриті спільні заняття-онлайн з батьками   до педради</a:t>
            </a:r>
          </a:p>
          <a:p>
            <a:pPr algn="ctr"/>
            <a:r>
              <a:rPr lang="uk-UA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“ Сучасні проблеми взаємодії дмтячого садка й сім’ї”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851" cy="685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30075" y="692696"/>
            <a:ext cx="5314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54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Порядок </a:t>
            </a:r>
            <a:r>
              <a:rPr kumimoji="0" lang="ru-RU" sz="54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денний</a:t>
            </a:r>
            <a:endParaRPr kumimoji="0" lang="ru-RU" sz="5400" b="1" i="0" u="none" strike="noStrike" kern="0" cap="none" spc="0" normalizeH="0" baseline="0" noProof="0" dirty="0">
              <a:ln w="11430"/>
              <a:gradFill>
                <a:gsLst>
                  <a:gs pos="0">
                    <a:srgbClr val="F3A447">
                      <a:tint val="70000"/>
                      <a:satMod val="245000"/>
                    </a:srgbClr>
                  </a:gs>
                  <a:gs pos="75000">
                    <a:srgbClr val="F3A447">
                      <a:tint val="90000"/>
                      <a:shade val="60000"/>
                      <a:satMod val="240000"/>
                    </a:srgbClr>
                  </a:gs>
                  <a:gs pos="100000">
                    <a:srgbClr val="F3A44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Объект 2"/>
          <p:cNvSpPr txBox="1"/>
          <p:nvPr/>
        </p:nvSpPr>
        <p:spPr>
          <a:xfrm>
            <a:off x="467544" y="1772816"/>
            <a:ext cx="8136904" cy="41376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+mj-lt"/>
              <a:buAutoNum type="arabicPeriod"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Аналіз роботи дошкільного навчального закладу за 2021/20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2н.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+mj-lt"/>
              <a:buAutoNum type="arabicPeriod"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+mj-lt"/>
              <a:buAutoNum type="arabicPeriod"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Завдання на 20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2/20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3н.р.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None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444D26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+mj-lt"/>
              <a:buAutoNum type="arabicPeriod"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Звіт голів батьківських комітетів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Wingdings 2" panose="05020102010507070707"/>
              <a:buNone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44D26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420" y="24765"/>
            <a:ext cx="4752340" cy="26733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10" y="2925445"/>
            <a:ext cx="4896485" cy="3672840"/>
          </a:xfrm>
          <a:prstGeom prst="rect">
            <a:avLst/>
          </a:prstGeom>
        </p:spPr>
      </p:pic>
      <p:pic>
        <p:nvPicPr>
          <p:cNvPr id="7" name="Изображение 6" descr="изображение_viber_2022-02-21_13-29-10-212"/>
          <p:cNvPicPr>
            <a:picLocks noChangeAspect="1"/>
          </p:cNvPicPr>
          <p:nvPr/>
        </p:nvPicPr>
        <p:blipFill>
          <a:blip r:embed="rId5"/>
          <a:srcRect t="4507" b="9376"/>
          <a:stretch>
            <a:fillRect/>
          </a:stretch>
        </p:blipFill>
        <p:spPr>
          <a:xfrm>
            <a:off x="84455" y="548640"/>
            <a:ext cx="3767455" cy="55816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 descr="изображение_viber_2022-02-21_12-34-20-4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" y="1485265"/>
            <a:ext cx="3842385" cy="3842385"/>
          </a:xfrm>
          <a:prstGeom prst="rect">
            <a:avLst/>
          </a:prstGeom>
        </p:spPr>
      </p:pic>
      <p:pic>
        <p:nvPicPr>
          <p:cNvPr id="6" name="Изображение 5" descr="изображение_viber_2022-02-21_03-19-11-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0" y="188595"/>
            <a:ext cx="4106545" cy="3080385"/>
          </a:xfrm>
          <a:prstGeom prst="rect">
            <a:avLst/>
          </a:prstGeom>
        </p:spPr>
      </p:pic>
      <p:pic>
        <p:nvPicPr>
          <p:cNvPr id="7" name="Изображение 6" descr="изображение_viber_2022-01-25_15-33-28-8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5" y="3429000"/>
            <a:ext cx="2784475" cy="34594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683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изображение_viber_2022-02-21_12-54-59-4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05" y="44450"/>
            <a:ext cx="2939415" cy="2939415"/>
          </a:xfrm>
          <a:prstGeom prst="rect">
            <a:avLst/>
          </a:prstGeom>
        </p:spPr>
      </p:pic>
      <p:pic>
        <p:nvPicPr>
          <p:cNvPr id="7" name="Изображение 6" descr="изображение_viber_2022-02-21_13-15-55-9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710" y="-38100"/>
            <a:ext cx="3104515" cy="3104515"/>
          </a:xfrm>
          <a:prstGeom prst="rect">
            <a:avLst/>
          </a:prstGeom>
        </p:spPr>
      </p:pic>
      <p:pic>
        <p:nvPicPr>
          <p:cNvPr id="9" name="Изображение 8" descr="изображение_viber_2022-02-21_13-04-55-0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70" y="3213100"/>
            <a:ext cx="3356610" cy="3356610"/>
          </a:xfrm>
          <a:prstGeom prst="rect">
            <a:avLst/>
          </a:prstGeom>
        </p:spPr>
      </p:pic>
      <p:pic>
        <p:nvPicPr>
          <p:cNvPr id="11" name="Изображение 10" descr="изображение_viber_2022-02-21_12-54-31-0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290" y="3066415"/>
            <a:ext cx="3573780" cy="35737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1579" y="-99068"/>
            <a:ext cx="471908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 </a:t>
            </a:r>
            <a:r>
              <a:rPr lang="uk-UA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є</a:t>
            </a:r>
            <a:r>
              <a:rPr lang="ru-RU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днання</a:t>
            </a:r>
          </a:p>
        </p:txBody>
      </p:sp>
      <p:pic>
        <p:nvPicPr>
          <p:cNvPr id="5" name="Изображение 4" descr="изображение_viber_2022-02-16_14-47-39-5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65" y="422910"/>
            <a:ext cx="3316605" cy="2487930"/>
          </a:xfrm>
          <a:prstGeom prst="rect">
            <a:avLst/>
          </a:prstGeom>
        </p:spPr>
      </p:pic>
      <p:pic>
        <p:nvPicPr>
          <p:cNvPr id="7" name="Изображение 6" descr="изображение_viber_2022-02-16_14-35-45-5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90" y="332740"/>
            <a:ext cx="3605530" cy="2384425"/>
          </a:xfrm>
          <a:prstGeom prst="rect">
            <a:avLst/>
          </a:prstGeom>
        </p:spPr>
      </p:pic>
      <p:pic>
        <p:nvPicPr>
          <p:cNvPr id="8" name="Изображение 7" descr="изображение_viber_2022-02-16_15-54-07-0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45" y="4074795"/>
            <a:ext cx="3572510" cy="2682240"/>
          </a:xfrm>
          <a:prstGeom prst="rect">
            <a:avLst/>
          </a:prstGeom>
        </p:spPr>
      </p:pic>
      <p:pic>
        <p:nvPicPr>
          <p:cNvPr id="9" name="Изображение 8" descr="изображение_viber_2022-02-11_17-35-08-6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90" y="4004945"/>
            <a:ext cx="3625850" cy="2719705"/>
          </a:xfrm>
          <a:prstGeom prst="rect">
            <a:avLst/>
          </a:prstGeom>
        </p:spPr>
      </p:pic>
      <p:pic>
        <p:nvPicPr>
          <p:cNvPr id="10" name="Изображение 9" descr="изображение_viber_2022-02-16_13-17-34-6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462655" y="2161540"/>
            <a:ext cx="1987550" cy="26498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" y="-1386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660" y="66040"/>
            <a:ext cx="8644890" cy="479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Підготовка до відкриття ДНЗ у воєнний час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9" name="Изображение 8" descr="изображение_viber_2022-06-13_15-03-17-538"/>
          <p:cNvPicPr>
            <a:picLocks noChangeAspect="1"/>
          </p:cNvPicPr>
          <p:nvPr/>
        </p:nvPicPr>
        <p:blipFill>
          <a:blip r:embed="rId3"/>
          <a:srcRect t="16648" b="13852"/>
          <a:stretch>
            <a:fillRect/>
          </a:stretch>
        </p:blipFill>
        <p:spPr>
          <a:xfrm>
            <a:off x="179070" y="621030"/>
            <a:ext cx="4321175" cy="6173470"/>
          </a:xfrm>
          <a:prstGeom prst="rect">
            <a:avLst/>
          </a:prstGeom>
        </p:spPr>
      </p:pic>
      <p:pic>
        <p:nvPicPr>
          <p:cNvPr id="10" name="Изображение 9" descr="изображение_viber_2022-06-13_15-03-40-9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755" y="621030"/>
            <a:ext cx="4066540" cy="3053080"/>
          </a:xfrm>
          <a:prstGeom prst="rect">
            <a:avLst/>
          </a:prstGeom>
        </p:spPr>
      </p:pic>
      <p:pic>
        <p:nvPicPr>
          <p:cNvPr id="11" name="Изображение 10" descr="изображение_viber_2022-06-13_15-04-23-5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510" y="3719195"/>
            <a:ext cx="4109720" cy="30822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-9895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изображение_viber_2022-06-13_15-04-23-7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" y="45085"/>
            <a:ext cx="3670300" cy="2753360"/>
          </a:xfrm>
          <a:prstGeom prst="rect">
            <a:avLst/>
          </a:prstGeom>
        </p:spPr>
      </p:pic>
      <p:pic>
        <p:nvPicPr>
          <p:cNvPr id="8" name="Изображение 7" descr="изображение_viber_2022-06-13_15-04-25-5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105" y="3268980"/>
            <a:ext cx="4575175" cy="3432175"/>
          </a:xfrm>
          <a:prstGeom prst="rect">
            <a:avLst/>
          </a:prstGeom>
        </p:spPr>
      </p:pic>
      <p:pic>
        <p:nvPicPr>
          <p:cNvPr id="10" name="Изображение 9" descr="изображение_viber_2022-06-13_15-04-24-0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855" y="45085"/>
            <a:ext cx="4097020" cy="3072765"/>
          </a:xfrm>
          <a:prstGeom prst="rect">
            <a:avLst/>
          </a:prstGeom>
        </p:spPr>
      </p:pic>
      <p:pic>
        <p:nvPicPr>
          <p:cNvPr id="11" name="Изображение 10" descr="изображение_viber_2022-06-13_15-04-23-9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30" y="3140710"/>
            <a:ext cx="4606925" cy="34550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23" y="-26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1579" y="-99068"/>
            <a:ext cx="471908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Великдень</a:t>
            </a:r>
          </a:p>
        </p:txBody>
      </p:sp>
      <p:pic>
        <p:nvPicPr>
          <p:cNvPr id="4" name="Изображение 3" descr="изображение_viber_2022-04-19_04-01-22-7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-27305"/>
            <a:ext cx="3539490" cy="2657475"/>
          </a:xfrm>
          <a:prstGeom prst="rect">
            <a:avLst/>
          </a:prstGeom>
        </p:spPr>
      </p:pic>
      <p:pic>
        <p:nvPicPr>
          <p:cNvPr id="5" name="Изображение 4" descr="изображение_viber_2022-04-15_05-03-02-101"/>
          <p:cNvPicPr>
            <a:picLocks noChangeAspect="1"/>
          </p:cNvPicPr>
          <p:nvPr/>
        </p:nvPicPr>
        <p:blipFill>
          <a:blip r:embed="rId4"/>
          <a:srcRect t="15921"/>
          <a:stretch>
            <a:fillRect/>
          </a:stretch>
        </p:blipFill>
        <p:spPr>
          <a:xfrm>
            <a:off x="5795645" y="44450"/>
            <a:ext cx="3023235" cy="3387090"/>
          </a:xfrm>
          <a:prstGeom prst="rect">
            <a:avLst/>
          </a:prstGeom>
        </p:spPr>
      </p:pic>
      <p:pic>
        <p:nvPicPr>
          <p:cNvPr id="7" name="Изображение 6" descr="изображение_viber_2022-04-19_01-10-57-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15" y="2853055"/>
            <a:ext cx="4544060" cy="3408045"/>
          </a:xfrm>
          <a:prstGeom prst="rect">
            <a:avLst/>
          </a:prstGeom>
        </p:spPr>
      </p:pic>
      <p:pic>
        <p:nvPicPr>
          <p:cNvPr id="8" name="Изображение 7" descr="изображение_viber_2022-04-15_05-13-06-926"/>
          <p:cNvPicPr>
            <a:picLocks noChangeAspect="1"/>
          </p:cNvPicPr>
          <p:nvPr/>
        </p:nvPicPr>
        <p:blipFill>
          <a:blip r:embed="rId6"/>
          <a:srcRect t="20138"/>
          <a:stretch>
            <a:fillRect/>
          </a:stretch>
        </p:blipFill>
        <p:spPr>
          <a:xfrm>
            <a:off x="5579745" y="3573145"/>
            <a:ext cx="2827655" cy="30092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25120" y="4445"/>
            <a:ext cx="512127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Тиждень знань з основ безпеки життєдіяльності  дитини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12.05.2022-19.05.2022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Изображение 6" descr="изображение_viber_2022-05-17_14-10-45-852"/>
          <p:cNvPicPr>
            <a:picLocks noChangeAspect="1"/>
          </p:cNvPicPr>
          <p:nvPr/>
        </p:nvPicPr>
        <p:blipFill>
          <a:blip r:embed="rId3"/>
          <a:srcRect t="20000"/>
          <a:stretch>
            <a:fillRect/>
          </a:stretch>
        </p:blipFill>
        <p:spPr>
          <a:xfrm>
            <a:off x="107315" y="981075"/>
            <a:ext cx="2314575" cy="2963545"/>
          </a:xfrm>
          <a:prstGeom prst="rect">
            <a:avLst/>
          </a:prstGeom>
        </p:spPr>
      </p:pic>
      <p:pic>
        <p:nvPicPr>
          <p:cNvPr id="9" name="Изображение 8" descr="изображение_viber_2022-05-17_13-00-10-8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595" y="981075"/>
            <a:ext cx="3101975" cy="2324735"/>
          </a:xfrm>
          <a:prstGeom prst="rect">
            <a:avLst/>
          </a:prstGeom>
        </p:spPr>
      </p:pic>
      <p:pic>
        <p:nvPicPr>
          <p:cNvPr id="11" name="Изображение 10" descr="изображение_viber_2022-05-17_13-20-34-1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015" y="4445"/>
            <a:ext cx="3454400" cy="2591435"/>
          </a:xfrm>
          <a:prstGeom prst="rect">
            <a:avLst/>
          </a:prstGeom>
        </p:spPr>
      </p:pic>
      <p:pic>
        <p:nvPicPr>
          <p:cNvPr id="12" name="Изображение 11" descr="изображение_viber_2022-05-18_11-57-18-7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5" y="3357245"/>
            <a:ext cx="3991610" cy="2994025"/>
          </a:xfrm>
          <a:prstGeom prst="rect">
            <a:avLst/>
          </a:prstGeom>
        </p:spPr>
      </p:pic>
      <p:pic>
        <p:nvPicPr>
          <p:cNvPr id="13" name="Изображение 12" descr="изображение_viber_2022-05-18_13-12-05-2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" y="4005580"/>
            <a:ext cx="3512820" cy="26346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10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изображение_viber_2022-05-17_14-08-42-2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45085"/>
            <a:ext cx="2965450" cy="3954780"/>
          </a:xfrm>
          <a:prstGeom prst="rect">
            <a:avLst/>
          </a:prstGeom>
        </p:spPr>
      </p:pic>
      <p:pic>
        <p:nvPicPr>
          <p:cNvPr id="5" name="Изображение 4" descr="изображение_viber_2022-05-17_14-09-13-2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595" y="3933190"/>
            <a:ext cx="3825875" cy="2869565"/>
          </a:xfrm>
          <a:prstGeom prst="rect">
            <a:avLst/>
          </a:prstGeom>
        </p:spPr>
      </p:pic>
      <p:pic>
        <p:nvPicPr>
          <p:cNvPr id="8" name="Изображение 7" descr="изображение_viber_2022-05-19_13-22-10-7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330" y="-13970"/>
            <a:ext cx="4110355" cy="3082925"/>
          </a:xfrm>
          <a:prstGeom prst="rect">
            <a:avLst/>
          </a:prstGeom>
        </p:spPr>
      </p:pic>
      <p:pic>
        <p:nvPicPr>
          <p:cNvPr id="9" name="Изображение 8" descr="изображение_viber_2022-05-19_14-20-28-9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035" y="3213100"/>
            <a:ext cx="2712085" cy="36169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88640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Вишиванки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Изображение 4" descr="изображение_viber_2022-05-19_13-21-44-590"/>
          <p:cNvPicPr>
            <a:picLocks noChangeAspect="1"/>
          </p:cNvPicPr>
          <p:nvPr/>
        </p:nvPicPr>
        <p:blipFill>
          <a:blip r:embed="rId3"/>
          <a:srcRect b="10738"/>
          <a:stretch>
            <a:fillRect/>
          </a:stretch>
        </p:blipFill>
        <p:spPr>
          <a:xfrm>
            <a:off x="4733290" y="188595"/>
            <a:ext cx="4139565" cy="2771140"/>
          </a:xfrm>
          <a:prstGeom prst="rect">
            <a:avLst/>
          </a:prstGeom>
        </p:spPr>
      </p:pic>
      <p:pic>
        <p:nvPicPr>
          <p:cNvPr id="6" name="Изображение 5" descr="изображение_viber_2022-05-19_13-09-09-0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691515"/>
            <a:ext cx="3742055" cy="4990465"/>
          </a:xfrm>
          <a:prstGeom prst="rect">
            <a:avLst/>
          </a:prstGeom>
        </p:spPr>
      </p:pic>
      <p:pic>
        <p:nvPicPr>
          <p:cNvPr id="7" name="Изображение 6" descr="изображение_viber_2022-05-19_13-25-50-8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515" y="3068955"/>
            <a:ext cx="4625340" cy="3469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Рисунок 8"/>
          <p:cNvGraphicFramePr/>
          <p:nvPr/>
        </p:nvGraphicFramePr>
        <p:xfrm>
          <a:off x="1187624" y="770035"/>
          <a:ext cx="6768752" cy="53179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04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№ 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Відомості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Показники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773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Кількість груп усього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11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групи</a:t>
                      </a:r>
                      <a:r>
                        <a:rPr lang="uk-UA" sz="2800" b="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раннього віку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передшкільні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7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                        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різнов</a:t>
                      </a: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і</a:t>
                      </a:r>
                      <a:r>
                        <a:rPr lang="ru-RU" sz="28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кова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    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77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3.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Режим роботи груп: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 годин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9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12 годин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7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4.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Кількість вихованців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</a:t>
                      </a:r>
                      <a:r>
                        <a:rPr lang="uk-UA" alt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96</a:t>
                      </a: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" y="10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изображение_viber_2022-05-19_11-51-05-027"/>
          <p:cNvPicPr>
            <a:picLocks noChangeAspect="1"/>
          </p:cNvPicPr>
          <p:nvPr/>
        </p:nvPicPr>
        <p:blipFill>
          <a:blip r:embed="rId3"/>
          <a:srcRect t="35252" b="9412"/>
          <a:stretch>
            <a:fillRect/>
          </a:stretch>
        </p:blipFill>
        <p:spPr>
          <a:xfrm>
            <a:off x="251460" y="116840"/>
            <a:ext cx="2985135" cy="2940050"/>
          </a:xfrm>
          <a:prstGeom prst="rect">
            <a:avLst/>
          </a:prstGeom>
        </p:spPr>
      </p:pic>
      <p:pic>
        <p:nvPicPr>
          <p:cNvPr id="5" name="Изображение 4" descr="изображение_viber_2022-05-19_13-01-42-7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420" y="188595"/>
            <a:ext cx="4504690" cy="3381375"/>
          </a:xfrm>
          <a:prstGeom prst="rect">
            <a:avLst/>
          </a:prstGeom>
        </p:spPr>
      </p:pic>
      <p:pic>
        <p:nvPicPr>
          <p:cNvPr id="6" name="Изображение 5" descr="изображение_viber_2022-05-19_13-22-17-8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5" y="3717290"/>
            <a:ext cx="3782695" cy="283718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70" y="3501390"/>
            <a:ext cx="4030980" cy="302387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25" y="-3037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юзер\Desktop\20171215_171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3"/>
          <a:stretch>
            <a:fillRect/>
          </a:stretch>
        </p:blipFill>
        <p:spPr bwMode="auto">
          <a:xfrm>
            <a:off x="1335150" y="-12484768"/>
            <a:ext cx="4119455" cy="40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000" y="-269"/>
            <a:ext cx="4572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Тиждень 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 безпеки дорожнього руху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23.05.2022-27.05.2022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Изображение 6" descr="изображение_viber_2022-05-23_18-19-36-0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908685"/>
            <a:ext cx="2994660" cy="4080510"/>
          </a:xfrm>
          <a:prstGeom prst="rect">
            <a:avLst/>
          </a:prstGeom>
        </p:spPr>
      </p:pic>
      <p:pic>
        <p:nvPicPr>
          <p:cNvPr id="8" name="Изображение 7" descr="изображение_viber_2022-05-23_21-21-56-2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330" y="3284855"/>
            <a:ext cx="2547620" cy="3397885"/>
          </a:xfrm>
          <a:prstGeom prst="rect">
            <a:avLst/>
          </a:prstGeom>
        </p:spPr>
      </p:pic>
      <p:pic>
        <p:nvPicPr>
          <p:cNvPr id="9" name="Изображение 8" descr="изображение_viber_2022-05-23_15-02-27-39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690" y="3091815"/>
            <a:ext cx="2635885" cy="3510915"/>
          </a:xfrm>
          <a:prstGeom prst="rect">
            <a:avLst/>
          </a:prstGeom>
        </p:spPr>
      </p:pic>
      <p:pic>
        <p:nvPicPr>
          <p:cNvPr id="10" name="Изображение 9" descr="изображение_viber_2022-05-23_16-23-53-1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265" y="34290"/>
            <a:ext cx="5082540" cy="30575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" y="-9958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105" y="-27568"/>
            <a:ext cx="20243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Випуск 2022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Изображение 6" descr="77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655" y="476250"/>
            <a:ext cx="4262755" cy="2846070"/>
          </a:xfrm>
          <a:prstGeom prst="rect">
            <a:avLst/>
          </a:prstGeom>
        </p:spPr>
      </p:pic>
      <p:pic>
        <p:nvPicPr>
          <p:cNvPr id="8" name="Изображение 7" descr="76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" y="476250"/>
            <a:ext cx="4391025" cy="2931795"/>
          </a:xfrm>
          <a:prstGeom prst="rect">
            <a:avLst/>
          </a:prstGeom>
        </p:spPr>
      </p:pic>
      <p:pic>
        <p:nvPicPr>
          <p:cNvPr id="9" name="Изображение 8" descr="76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44900"/>
            <a:ext cx="4453255" cy="2973070"/>
          </a:xfrm>
          <a:prstGeom prst="rect">
            <a:avLst/>
          </a:prstGeom>
        </p:spPr>
      </p:pic>
      <p:pic>
        <p:nvPicPr>
          <p:cNvPr id="10" name="Изображение 9" descr="76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15" y="3663315"/>
            <a:ext cx="4218940" cy="28162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изображение_viber_2022-06-08_14-11-44-8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710" y="3645535"/>
            <a:ext cx="4704080" cy="3140075"/>
          </a:xfrm>
          <a:prstGeom prst="rect">
            <a:avLst/>
          </a:prstGeom>
        </p:spPr>
      </p:pic>
      <p:pic>
        <p:nvPicPr>
          <p:cNvPr id="8" name="Изображение 7" descr="изображение_viber_2022-06-08_14-10-54-0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15" y="260985"/>
            <a:ext cx="4182110" cy="2792095"/>
          </a:xfrm>
          <a:prstGeom prst="rect">
            <a:avLst/>
          </a:prstGeom>
        </p:spPr>
      </p:pic>
      <p:pic>
        <p:nvPicPr>
          <p:cNvPr id="9" name="Изображение 8" descr="изображение_viber_2022-06-08_14-11-03-4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70" y="3933190"/>
            <a:ext cx="4018280" cy="2682875"/>
          </a:xfrm>
          <a:prstGeom prst="rect">
            <a:avLst/>
          </a:prstGeom>
        </p:spPr>
      </p:pic>
      <p:pic>
        <p:nvPicPr>
          <p:cNvPr id="10" name="Изображение 9" descr="изображение_viber_2022-06-08_14-12-20-7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05130"/>
            <a:ext cx="4184015" cy="29400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230044"/>
            <a:ext cx="38055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захисту дітей  2022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Изображение 3" descr="изображение_viber_2022-06-01_11-34-54-8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845" y="3861435"/>
            <a:ext cx="3459480" cy="2595245"/>
          </a:xfrm>
          <a:prstGeom prst="rect">
            <a:avLst/>
          </a:prstGeom>
        </p:spPr>
      </p:pic>
      <p:pic>
        <p:nvPicPr>
          <p:cNvPr id="6" name="Изображение 5" descr="изображение_viber_2022-06-01_11-35-00-6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0" y="260985"/>
            <a:ext cx="3665220" cy="2748915"/>
          </a:xfrm>
          <a:prstGeom prst="rect">
            <a:avLst/>
          </a:prstGeom>
        </p:spPr>
      </p:pic>
      <p:pic>
        <p:nvPicPr>
          <p:cNvPr id="7" name="Изображение 6" descr="изображение_viber_2022-06-01_11-34-30-7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765175"/>
            <a:ext cx="3514090" cy="263588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05" y="3761105"/>
            <a:ext cx="3869055" cy="29019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99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изображение_viber_2022-06-07_16-14-56-6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981075"/>
            <a:ext cx="4351655" cy="326390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611560" y="230044"/>
            <a:ext cx="13100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Шавуот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" y="-9895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Текстовое поле 99"/>
          <p:cNvSpPr txBox="1"/>
          <p:nvPr/>
        </p:nvSpPr>
        <p:spPr>
          <a:xfrm>
            <a:off x="1346835" y="405130"/>
            <a:ext cx="68008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Узагальнений моніторинг</a:t>
            </a:r>
          </a:p>
          <a:p>
            <a:pPr indent="0" algn="ctr"/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щодо виконання освітньої програми </a:t>
            </a:r>
          </a:p>
          <a:p>
            <a:pPr indent="0" algn="ctr"/>
            <a:r>
              <a:rPr lang="uk-UA" alt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в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ДНЗ №25 ЦРД «Малюк» за 2021/2022н.р.</a:t>
            </a:r>
            <a:endParaRPr lang="en-US" altLang="en-US" sz="2000" b="1" i="1">
              <a:solidFill>
                <a:srgbClr val="FF0000"/>
              </a:solidFill>
              <a:latin typeface="Times New Roman" panose="02020603050405020304" pitchFamily="18" charset="0"/>
              <a:cs typeface="等线" charset="0"/>
            </a:endParaRPr>
          </a:p>
        </p:txBody>
      </p:sp>
      <p:pic>
        <p:nvPicPr>
          <p:cNvPr id="6" name="Изображение 5"/>
          <p:cNvPicPr/>
          <p:nvPr/>
        </p:nvPicPr>
        <p:blipFill>
          <a:blip r:embed="rId3"/>
          <a:stretch>
            <a:fillRect/>
          </a:stretch>
        </p:blipFill>
        <p:spPr>
          <a:xfrm>
            <a:off x="767715" y="1575435"/>
            <a:ext cx="7411720" cy="47764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263525"/>
            <a:ext cx="51593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Відвідування дітей по групах</a:t>
            </a:r>
          </a:p>
        </p:txBody>
      </p:sp>
      <p:graphicFrame>
        <p:nvGraphicFramePr>
          <p:cNvPr id="33" name="Диаграмма 33"/>
          <p:cNvGraphicFramePr/>
          <p:nvPr/>
        </p:nvGraphicFramePr>
        <p:xfrm>
          <a:off x="1201420" y="1097280"/>
          <a:ext cx="7106285" cy="483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2" y="-9486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4DEE51-6E43-4965-A0BB-AE674CAEE706}"/>
              </a:ext>
            </a:extLst>
          </p:cNvPr>
          <p:cNvSpPr txBox="1"/>
          <p:nvPr/>
        </p:nvSpPr>
        <p:spPr>
          <a:xfrm>
            <a:off x="2226357" y="-35949"/>
            <a:ext cx="3775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Наше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укриття</a:t>
            </a:r>
            <a:endParaRPr lang="ru-UA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6D5138-801A-401E-86A9-2C0094135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" y="702555"/>
            <a:ext cx="4063298" cy="30474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BC3E1B-24E4-4145-89E6-4D1F86D57C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62782"/>
            <a:ext cx="4382131" cy="32865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8E1A8A-62FC-4D0E-AA49-86DD8BE16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46" y="563769"/>
            <a:ext cx="3775265" cy="28314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B69D70-C583-4037-8A36-BFAE1CBAA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0" y="3207740"/>
            <a:ext cx="3066870" cy="335416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" y="-1386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лыбающееся лицо 3"/>
          <p:cNvSpPr/>
          <p:nvPr/>
        </p:nvSpPr>
        <p:spPr>
          <a:xfrm>
            <a:off x="1259632" y="764704"/>
            <a:ext cx="6480720" cy="46085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</a:rPr>
              <a:t>Дякую за увагу!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85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20688"/>
            <a:ext cx="2997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Освітній рівень педагогів: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3308133"/>
            <a:ext cx="294574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Фаховий рівень педагогів:</a:t>
            </a:r>
            <a:endParaRPr lang="ru-RU" sz="1400" dirty="0"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graphicFrame>
        <p:nvGraphicFramePr>
          <p:cNvPr id="6" name="Диаграмма 4"/>
          <p:cNvGraphicFramePr/>
          <p:nvPr/>
        </p:nvGraphicFramePr>
        <p:xfrm>
          <a:off x="3851275" y="3882390"/>
          <a:ext cx="4810125" cy="2409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5"/>
          <p:cNvGraphicFramePr/>
          <p:nvPr/>
        </p:nvGraphicFramePr>
        <p:xfrm>
          <a:off x="755333" y="1196658"/>
          <a:ext cx="3593465" cy="2002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" y="-9882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юзер\Desktop\20171215_171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3"/>
          <a:stretch>
            <a:fillRect/>
          </a:stretch>
        </p:blipFill>
        <p:spPr bwMode="auto">
          <a:xfrm>
            <a:off x="1335150" y="-12484768"/>
            <a:ext cx="4119455" cy="40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3696970" y="173990"/>
            <a:ext cx="25927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незалежності </a:t>
            </a:r>
          </a:p>
        </p:txBody>
      </p:sp>
      <p:pic>
        <p:nvPicPr>
          <p:cNvPr id="5" name="Изображение 4" descr="изображение_viber_2021-08-20_11-07-00-955"/>
          <p:cNvPicPr>
            <a:picLocks noChangeAspect="1"/>
          </p:cNvPicPr>
          <p:nvPr/>
        </p:nvPicPr>
        <p:blipFill>
          <a:blip r:embed="rId4"/>
          <a:srcRect b="17741"/>
          <a:stretch>
            <a:fillRect/>
          </a:stretch>
        </p:blipFill>
        <p:spPr>
          <a:xfrm>
            <a:off x="107315" y="116840"/>
            <a:ext cx="3037840" cy="3329940"/>
          </a:xfrm>
          <a:prstGeom prst="rect">
            <a:avLst/>
          </a:prstGeom>
        </p:spPr>
      </p:pic>
      <p:pic>
        <p:nvPicPr>
          <p:cNvPr id="6" name="Изображение 5" descr="изображение_viber_2021-08-20_16-20-24-928"/>
          <p:cNvPicPr>
            <a:picLocks noChangeAspect="1"/>
          </p:cNvPicPr>
          <p:nvPr/>
        </p:nvPicPr>
        <p:blipFill>
          <a:blip r:embed="rId5"/>
          <a:srcRect l="-11015" t="24090" r="11015" b="-18584"/>
          <a:stretch>
            <a:fillRect/>
          </a:stretch>
        </p:blipFill>
        <p:spPr>
          <a:xfrm>
            <a:off x="5940425" y="116840"/>
            <a:ext cx="3072765" cy="4500880"/>
          </a:xfrm>
          <a:prstGeom prst="rect">
            <a:avLst/>
          </a:prstGeom>
        </p:spPr>
      </p:pic>
      <p:pic>
        <p:nvPicPr>
          <p:cNvPr id="7" name="Изображение 6" descr="изображение_viber_2021-08-20_16-01-38-6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15" y="3284855"/>
            <a:ext cx="4464050" cy="3348355"/>
          </a:xfrm>
          <a:prstGeom prst="rect">
            <a:avLst/>
          </a:prstGeom>
        </p:spPr>
      </p:pic>
      <p:pic>
        <p:nvPicPr>
          <p:cNvPr id="8" name="Изображение 7" descr="изображение_viber_2021-08-20_16-01-39-8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6625" y="3284855"/>
            <a:ext cx="4397375" cy="32981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908" y="45374"/>
            <a:ext cx="15506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uk-UA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знань</a:t>
            </a:r>
          </a:p>
        </p:txBody>
      </p:sp>
      <p:pic>
        <p:nvPicPr>
          <p:cNvPr id="4" name="Изображение 3" descr="изображение_viber_2021-09-01_11-41-40-3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45" y="443865"/>
            <a:ext cx="2681605" cy="3218180"/>
          </a:xfrm>
          <a:prstGeom prst="rect">
            <a:avLst/>
          </a:prstGeom>
        </p:spPr>
      </p:pic>
      <p:pic>
        <p:nvPicPr>
          <p:cNvPr id="7" name="Изображение 6" descr="изображение_viber_2021-09-01_11-41-40-4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3108960"/>
            <a:ext cx="2662555" cy="3550920"/>
          </a:xfrm>
          <a:prstGeom prst="rect">
            <a:avLst/>
          </a:prstGeom>
        </p:spPr>
      </p:pic>
      <p:pic>
        <p:nvPicPr>
          <p:cNvPr id="8" name="Изображение 7" descr="изображение_viber_2021-09-01_11-41-40-9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855" y="476885"/>
            <a:ext cx="3150870" cy="3225800"/>
          </a:xfrm>
          <a:prstGeom prst="rect">
            <a:avLst/>
          </a:prstGeom>
        </p:spPr>
      </p:pic>
      <p:pic>
        <p:nvPicPr>
          <p:cNvPr id="9" name="Изображение 8" descr="изображение_viber_2021-09-01_11-41-40-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35" y="2997200"/>
            <a:ext cx="3100705" cy="3630295"/>
          </a:xfrm>
          <a:prstGeom prst="rect">
            <a:avLst/>
          </a:prstGeom>
        </p:spPr>
      </p:pic>
      <p:pic>
        <p:nvPicPr>
          <p:cNvPr id="10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3244659" y="-27209"/>
            <a:ext cx="21501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Ро-</a:t>
            </a:r>
            <a:r>
              <a:rPr lang="en-US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</a:t>
            </a:r>
            <a:r>
              <a:rPr lang="uk-UA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а</a:t>
            </a:r>
            <a:r>
              <a:rPr lang="en-US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  <a:r>
              <a:rPr lang="uk-UA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шана</a:t>
            </a:r>
          </a:p>
        </p:txBody>
      </p:sp>
      <p:pic>
        <p:nvPicPr>
          <p:cNvPr id="12" name="Изображение 11" descr="изображение_viber_2021-09-10_11-15-18-6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290" y="548640"/>
            <a:ext cx="4262755" cy="3197225"/>
          </a:xfrm>
          <a:prstGeom prst="rect">
            <a:avLst/>
          </a:prstGeom>
        </p:spPr>
      </p:pic>
      <p:pic>
        <p:nvPicPr>
          <p:cNvPr id="13" name="Изображение 12" descr="изображение_viber_2021-09-10_11-15-19-1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35" y="641350"/>
            <a:ext cx="4138930" cy="3104515"/>
          </a:xfrm>
          <a:prstGeom prst="rect">
            <a:avLst/>
          </a:prstGeom>
        </p:spPr>
      </p:pic>
      <p:pic>
        <p:nvPicPr>
          <p:cNvPr id="14" name="Изображение 13" descr="изображение_viber_2021-09-10_11-15-18-8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30" y="3733800"/>
            <a:ext cx="4108450" cy="30816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4659" y="-27209"/>
            <a:ext cx="22701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спорту</a:t>
            </a:r>
          </a:p>
        </p:txBody>
      </p:sp>
      <p:pic>
        <p:nvPicPr>
          <p:cNvPr id="6" name="Изображение 5" descr="изображение_viber_2021-09-10_12-23-52-2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5" y="548640"/>
            <a:ext cx="4072890" cy="3057525"/>
          </a:xfrm>
          <a:prstGeom prst="rect">
            <a:avLst/>
          </a:prstGeom>
        </p:spPr>
      </p:pic>
      <p:pic>
        <p:nvPicPr>
          <p:cNvPr id="7" name="Изображение 6" descr="изображение_viber_2021-09-10_11-02-26-7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" y="69215"/>
            <a:ext cx="3013710" cy="401637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5" y="3357245"/>
            <a:ext cx="3934460" cy="295402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140" y="3512185"/>
            <a:ext cx="4101465" cy="3079115"/>
          </a:xfrm>
          <a:prstGeom prst="rect">
            <a:avLst/>
          </a:prstGeom>
        </p:spPr>
      </p:pic>
      <p:pic>
        <p:nvPicPr>
          <p:cNvPr id="10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1619694" y="-27209"/>
            <a:ext cx="26612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козацтва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Изображение 11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215" y="550545"/>
            <a:ext cx="3874135" cy="2905760"/>
          </a:xfrm>
          <a:prstGeom prst="rect">
            <a:avLst/>
          </a:prstGeom>
        </p:spPr>
      </p:pic>
      <p:pic>
        <p:nvPicPr>
          <p:cNvPr id="13" name="Изображение 12" descr="3"/>
          <p:cNvPicPr>
            <a:picLocks noChangeAspect="1"/>
          </p:cNvPicPr>
          <p:nvPr/>
        </p:nvPicPr>
        <p:blipFill>
          <a:blip r:embed="rId8"/>
          <a:srcRect t="12191"/>
          <a:stretch>
            <a:fillRect/>
          </a:stretch>
        </p:blipFill>
        <p:spPr>
          <a:xfrm>
            <a:off x="5514975" y="116840"/>
            <a:ext cx="3019425" cy="3536950"/>
          </a:xfrm>
          <a:prstGeom prst="rect">
            <a:avLst/>
          </a:prstGeom>
        </p:spPr>
      </p:pic>
      <p:pic>
        <p:nvPicPr>
          <p:cNvPr id="14" name="Изображение 13" descr="изображение_viber_2021-10-11_12-10-43-420"/>
          <p:cNvPicPr>
            <a:picLocks noChangeAspect="1"/>
          </p:cNvPicPr>
          <p:nvPr/>
        </p:nvPicPr>
        <p:blipFill>
          <a:blip r:embed="rId9"/>
          <a:srcRect t="26723"/>
          <a:stretch>
            <a:fillRect/>
          </a:stretch>
        </p:blipFill>
        <p:spPr>
          <a:xfrm>
            <a:off x="4211955" y="3490595"/>
            <a:ext cx="3192780" cy="3121025"/>
          </a:xfrm>
          <a:prstGeom prst="rect">
            <a:avLst/>
          </a:prstGeom>
        </p:spPr>
      </p:pic>
      <p:pic>
        <p:nvPicPr>
          <p:cNvPr id="15" name="Изображение 14" descr="4"/>
          <p:cNvPicPr>
            <a:picLocks noChangeAspect="1"/>
          </p:cNvPicPr>
          <p:nvPr/>
        </p:nvPicPr>
        <p:blipFill>
          <a:blip r:embed="rId10"/>
          <a:srcRect t="-59607"/>
          <a:stretch>
            <a:fillRect/>
          </a:stretch>
        </p:blipFill>
        <p:spPr>
          <a:xfrm>
            <a:off x="323215" y="1369060"/>
            <a:ext cx="3597275" cy="5273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29" y="-9906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4659" y="19781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Осінні розваги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Изображение 5" descr="вишеньк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" y="476885"/>
            <a:ext cx="3115945" cy="3115945"/>
          </a:xfrm>
          <a:prstGeom prst="rect">
            <a:avLst/>
          </a:prstGeom>
        </p:spPr>
      </p:pic>
      <p:pic>
        <p:nvPicPr>
          <p:cNvPr id="7" name="Изображение 6" descr="жоржинка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290" y="548640"/>
            <a:ext cx="4034155" cy="3004820"/>
          </a:xfrm>
          <a:prstGeom prst="rect">
            <a:avLst/>
          </a:prstGeom>
        </p:spPr>
      </p:pic>
      <p:pic>
        <p:nvPicPr>
          <p:cNvPr id="8" name="Изображение 7" descr="изображение_viber_2021-12-14_12-35-28-9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700" y="3898265"/>
            <a:ext cx="3823335" cy="2554605"/>
          </a:xfrm>
          <a:prstGeom prst="rect">
            <a:avLst/>
          </a:prstGeom>
        </p:spPr>
      </p:pic>
      <p:pic>
        <p:nvPicPr>
          <p:cNvPr id="9" name="Изображение 8" descr="Осыннэ шоу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25" y="3822065"/>
            <a:ext cx="4115435" cy="27451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41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свято осені кул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188595"/>
            <a:ext cx="3952240" cy="2964180"/>
          </a:xfrm>
          <a:prstGeom prst="rect">
            <a:avLst/>
          </a:prstGeom>
        </p:spPr>
      </p:pic>
      <p:pic>
        <p:nvPicPr>
          <p:cNvPr id="6" name="Изображение 5" descr="ріта свято осені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245" y="260985"/>
            <a:ext cx="4465320" cy="2980690"/>
          </a:xfrm>
          <a:prstGeom prst="rect">
            <a:avLst/>
          </a:prstGeom>
        </p:spPr>
      </p:pic>
      <p:pic>
        <p:nvPicPr>
          <p:cNvPr id="7" name="Изображение 6" descr="кульбабки свято осені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485" y="3357245"/>
            <a:ext cx="3828415" cy="287210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стин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  <a:fontScheme name="Остин">
    <a:maj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Остин">
    <a:fillStyleLst>
      <a:solidFill>
        <a:schemeClr val="phClr"/>
      </a:solidFill>
      <a:gradFill rotWithShape="1">
        <a:gsLst>
          <a:gs pos="0">
            <a:schemeClr val="phClr">
              <a:tint val="20000"/>
              <a:satMod val="180000"/>
              <a:lumMod val="98000"/>
            </a:schemeClr>
          </a:gs>
          <a:gs pos="40000">
            <a:schemeClr val="phClr">
              <a:tint val="30000"/>
              <a:satMod val="260000"/>
              <a:lumMod val="84000"/>
            </a:schemeClr>
          </a:gs>
          <a:gs pos="100000">
            <a:schemeClr val="phClr">
              <a:tint val="100000"/>
              <a:satMod val="110000"/>
              <a:lumMod val="100000"/>
            </a:schemeClr>
          </a:gs>
        </a:gsLst>
        <a:lin ang="5040000" scaled="1"/>
      </a:gradFill>
      <a:gradFill rotWithShape="1">
        <a:gsLst>
          <a:gs pos="0">
            <a:schemeClr val="phClr"/>
          </a:gs>
          <a:gs pos="100000">
            <a:schemeClr val="phClr">
              <a:shade val="75000"/>
              <a:satMod val="120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a:effectStyle>
      <a:effectStyle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phClr">
              <a:shade val="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94000"/>
              <a:satMod val="114000"/>
              <a:lumMod val="96000"/>
            </a:schemeClr>
          </a:gs>
          <a:gs pos="62000">
            <a:schemeClr val="phClr">
              <a:tint val="92000"/>
              <a:shade val="66000"/>
              <a:satMod val="110000"/>
              <a:lumMod val="80000"/>
            </a:schemeClr>
          </a:gs>
          <a:gs pos="100000">
            <a:schemeClr val="phClr">
              <a:tint val="89000"/>
              <a:shade val="62000"/>
              <a:satMod val="110000"/>
              <a:lumMod val="72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tint val="80000"/>
              <a:shade val="58000"/>
            </a:schemeClr>
            <a:schemeClr val="phClr">
              <a:tint val="73000"/>
              <a:shade val="68000"/>
              <a:satMod val="15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21</TotalTime>
  <Words>247</Words>
  <Application>Microsoft Office PowerPoint</Application>
  <PresentationFormat>Экран (4:3)</PresentationFormat>
  <Paragraphs>86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Calibri</vt:lpstr>
      <vt:lpstr>Cambria</vt:lpstr>
      <vt:lpstr>Cambria Math</vt:lpstr>
      <vt:lpstr>Century Gothic</vt:lpstr>
      <vt:lpstr>Times New Roman</vt:lpstr>
      <vt:lpstr>Tw Cen MT Condensed</vt:lpstr>
      <vt:lpstr>Wingdings 2</vt:lpstr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User</cp:lastModifiedBy>
  <cp:revision>107</cp:revision>
  <dcterms:created xsi:type="dcterms:W3CDTF">2018-04-04T11:33:00Z</dcterms:created>
  <dcterms:modified xsi:type="dcterms:W3CDTF">2022-08-29T08:02:16Z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B483B1FFF8664DA28D585736FCA4853D</vt:lpwstr>
  </property>
  <property fmtid="{D5CDD505-2E9C-101B-9397-08002B2CF9AE}" pid="3" name="KSOProductBuildVer">
    <vt:lpwstr>1049-11.2.0.11191</vt:lpwstr>
  </property>
</Properties>
</file>